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23"/>
  </p:notesMasterIdLst>
  <p:sldIdLst>
    <p:sldId id="256" r:id="rId2"/>
    <p:sldId id="303" r:id="rId3"/>
    <p:sldId id="262" r:id="rId4"/>
    <p:sldId id="297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96" r:id="rId17"/>
    <p:sldId id="298" r:id="rId18"/>
    <p:sldId id="299" r:id="rId19"/>
    <p:sldId id="300" r:id="rId20"/>
    <p:sldId id="301" r:id="rId21"/>
    <p:sldId id="30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660"/>
  </p:normalViewPr>
  <p:slideViewPr>
    <p:cSldViewPr>
      <p:cViewPr varScale="1">
        <p:scale>
          <a:sx n="108" d="100"/>
          <a:sy n="108" d="100"/>
        </p:scale>
        <p:origin x="16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717987632498321"/>
          <c:y val="7.8570754926820599E-2"/>
          <c:w val="0.80092627082538526"/>
          <c:h val="0.67090564526891761"/>
        </c:manualLayout>
      </c:layout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2293225251605531E-2"/>
          <c:y val="0.36126126607055475"/>
          <c:w val="0.15021622297212847"/>
          <c:h val="0.462787846434449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B Titr" panose="000007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E31FE-30A2-4F16-AAEE-C23DAB73790D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76D0D-BF93-4A2A-A45C-3EE37020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27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76D0D-BF93-4A2A-A45C-3EE3702019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0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3B59E3-4C81-44CF-908E-6E654EE36638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53B365-009D-431A-8AB7-6404E1E25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59E3-4C81-44CF-908E-6E654EE36638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B365-009D-431A-8AB7-6404E1E25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0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3B59E3-4C81-44CF-908E-6E654EE36638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53B365-009D-431A-8AB7-6404E1E25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7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59E3-4C81-44CF-908E-6E654EE36638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B365-009D-431A-8AB7-6404E1E25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3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3B59E3-4C81-44CF-908E-6E654EE36638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53B365-009D-431A-8AB7-6404E1E25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4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59E3-4C81-44CF-908E-6E654EE36638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B365-009D-431A-8AB7-6404E1E25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2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59E3-4C81-44CF-908E-6E654EE36638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B365-009D-431A-8AB7-6404E1E25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9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59E3-4C81-44CF-908E-6E654EE36638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B365-009D-431A-8AB7-6404E1E25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8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59E3-4C81-44CF-908E-6E654EE36638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B365-009D-431A-8AB7-6404E1E25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8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3B59E3-4C81-44CF-908E-6E654EE36638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53B365-009D-431A-8AB7-6404E1E25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59E3-4C81-44CF-908E-6E654EE36638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B365-009D-431A-8AB7-6404E1E25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7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3B59E3-4C81-44CF-908E-6E654EE36638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053B365-009D-431A-8AB7-6404E1E252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230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000" dirty="0">
                <a:cs typeface="B Titr" pitchFamily="2" charset="-78"/>
              </a:rPr>
              <a:t>گزارش نیازسنجی معاونت بهداشتی دانشکده علوم پزشکی ساوه </a:t>
            </a:r>
            <a:endParaRPr lang="en-US" sz="40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656" y="3429000"/>
            <a:ext cx="7416824" cy="2232248"/>
          </a:xfrm>
        </p:spPr>
        <p:txBody>
          <a:bodyPr>
            <a:normAutofit/>
          </a:bodyPr>
          <a:lstStyle/>
          <a:p>
            <a:pPr algn="ctr" rtl="1"/>
            <a:endParaRPr lang="fa-IR" sz="2800" dirty="0">
              <a:solidFill>
                <a:srgbClr val="00B050"/>
              </a:solidFill>
              <a:cs typeface="B Nazanin" pitchFamily="2" charset="-78"/>
            </a:endParaRPr>
          </a:p>
          <a:p>
            <a:pPr algn="ctr" rtl="1"/>
            <a:r>
              <a:rPr lang="fa-IR" sz="2800" dirty="0">
                <a:solidFill>
                  <a:schemeClr val="bg1"/>
                </a:solidFill>
                <a:cs typeface="B Nazanin" pitchFamily="2" charset="-78"/>
              </a:rPr>
              <a:t>تهیه و تنظیم : واحد آموزش و ارتقاء سلامت معاونت بهداشت</a:t>
            </a:r>
          </a:p>
          <a:p>
            <a:pPr algn="ctr" rtl="1"/>
            <a:r>
              <a:rPr lang="fa-IR" sz="2800" dirty="0">
                <a:solidFill>
                  <a:schemeClr val="bg1"/>
                </a:solidFill>
                <a:cs typeface="B Nazanin" pitchFamily="2" charset="-78"/>
              </a:rPr>
              <a:t>سال اجرا</a:t>
            </a:r>
            <a:r>
              <a:rPr lang="fa-IR" sz="2800">
                <a:solidFill>
                  <a:schemeClr val="bg1"/>
                </a:solidFill>
                <a:cs typeface="B Nazanin" pitchFamily="2" charset="-78"/>
              </a:rPr>
              <a:t>: 1403-1399</a:t>
            </a:r>
            <a:endParaRPr lang="fa-IR" sz="2800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fa-IR" sz="3600" dirty="0">
                <a:cs typeface="B Titr" pitchFamily="2" charset="-78"/>
              </a:rPr>
              <a:t>نتايج نيازسنجي خانه هاي بهداشت شهرستان ساوه</a:t>
            </a:r>
            <a:endParaRPr lang="fa-IR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3496485"/>
              </p:ext>
            </p:extLst>
          </p:nvPr>
        </p:nvGraphicFramePr>
        <p:xfrm>
          <a:off x="631186" y="2213471"/>
          <a:ext cx="7889763" cy="434848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742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7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خانه بهداشت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اولویت نیازسنجی استخراج شده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11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خانه بهداشت شادباغی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دفع غيربهداشتي فضولات حيواني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سگ هاي ولگرد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12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خانه بهداشت سامان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دفع غيربهداشتي فاضلاب خانگي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2 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سگ هاي ولگرد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13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یل آباد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اضافه وزن / چاقي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14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قردین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اضافه وزن / چاقي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15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aseline="0" dirty="0">
                          <a:cs typeface="B Nazanin" panose="00000400000000000000" pitchFamily="2" charset="-78"/>
                        </a:rPr>
                        <a:t>مهمانشهر شهید ناصری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پایین بودن میزان شاخص انجام مراقبت پیش از بارداری در زنان زایمان کرده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دفع غیربهداشتی فاضلاب خانگی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fa-IR" sz="3600" dirty="0">
                <a:cs typeface="B Titr" pitchFamily="2" charset="-78"/>
              </a:rPr>
              <a:t>نتايج نيازسنجي خانه هاي بهداشت شهرستان ساوه</a:t>
            </a:r>
            <a:endParaRPr lang="fa-IR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2834982"/>
              </p:ext>
            </p:extLst>
          </p:nvPr>
        </p:nvGraphicFramePr>
        <p:xfrm>
          <a:off x="631186" y="2037928"/>
          <a:ext cx="7889763" cy="407416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697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5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7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خانه بهداشت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اولویت نیازسنجی استخراج شده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16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خانه بهداشت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قشلاق کرد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دیابت/کاهش سن ابتلا به دیابت/ دیابت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1</a:t>
                      </a: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و2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17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خانه بهداشت هریسان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ديابت / کاهش سن ابتلا به ديابت / ديابت 1 و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2 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شيوع بالاي مصرف دخانيات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18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اوجان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سگ هاي ولگرد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دفع غیربهداشتی فاضلاب خانگی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19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امام آباد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سگ های ولگرد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دفع غیربهداشتی فاضلاب خانگی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20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عباس آباد 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667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بيماري قلبي عروقي/ سکته قلبي و مغزي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fa-IR" sz="3600" dirty="0">
                <a:cs typeface="B Titr" pitchFamily="2" charset="-78"/>
              </a:rPr>
              <a:t>نتايج نيازسنجي خانه هاي بهداشت شهرستان ساوه</a:t>
            </a:r>
            <a:endParaRPr lang="fa-IR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006955"/>
              </p:ext>
            </p:extLst>
          </p:nvPr>
        </p:nvGraphicFramePr>
        <p:xfrm>
          <a:off x="581192" y="2236331"/>
          <a:ext cx="7889763" cy="407924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823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9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7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خانه بهداشت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اولویت نیازسنجی استخراج شده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21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خانه بهداشت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لالائین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بيماريهاي حاد تنفسي (آنفلونزا،پنوموني)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اضافه وزن / چاقي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22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خانه بهداشت احمدآباد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ناباروری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2 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پایین بودن نرخ باروری کلی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23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نیوشت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سگ هاي ولگرد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24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نورعلیبیگ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بيماريهاي حاد تنفسي (آنفلونزا،پنوموني)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پايين بودن ميزان انجام مراقبت پيش از بارداري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25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محمود آباد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</a:t>
                      </a:r>
                      <a:r>
                        <a:rPr lang="fa-IR" sz="170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آنفلوانزا، پنومونی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</a:t>
                      </a:r>
                      <a:r>
                        <a:rPr lang="fa-IR" sz="180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رماتیسم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fa-IR" sz="3600" dirty="0">
                <a:cs typeface="B Titr" pitchFamily="2" charset="-78"/>
              </a:rPr>
              <a:t>نتايج نيازسنجي خانه هاي بهداشت شهرستان ساوه</a:t>
            </a:r>
            <a:endParaRPr lang="fa-IR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0484525"/>
              </p:ext>
            </p:extLst>
          </p:nvPr>
        </p:nvGraphicFramePr>
        <p:xfrm>
          <a:off x="681181" y="2059458"/>
          <a:ext cx="7889763" cy="407924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789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6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3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خانه بهداشت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اولویت نیازسنجی استخراج شده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26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خانه بهداشت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غازم آباد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کم تحرکي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اضافه وزن / چاقي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27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خانه بهداشت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سقانلیق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آنفلوانزا، پنومونی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2 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</a:t>
                      </a:r>
                      <a:r>
                        <a:rPr lang="fa-IR" sz="1800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80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وجود جانوران موذی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28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الوسجرد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پايين بودن ميزان انجام مراقبت پيش از بارداري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29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سنگک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آب آشامیدنی ناسالم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دفع غیربهداشتی فضولات حیوانی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30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دولت آباد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آب آشامیدنی ناسالم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دفع غیربهداشتی فاضلاب خانگی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39375"/>
              </p:ext>
            </p:extLst>
          </p:nvPr>
        </p:nvGraphicFramePr>
        <p:xfrm>
          <a:off x="599478" y="2242021"/>
          <a:ext cx="7889763" cy="407924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795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0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3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خانه بهداشت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اولویت نیازسنجی استخراج شده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31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خانه بهداشت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چمران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آب آشامیدنی ناسالم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وجود توالت‌های غیربهداشتی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32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خانه بهداشت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بیوران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آب آشامیدنی ناسالم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2 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70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</a:t>
                      </a:r>
                      <a:r>
                        <a:rPr lang="fa-IR" sz="1700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80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وجود جانوران موذی</a:t>
                      </a:r>
                      <a:endParaRPr lang="fa-IR" sz="1600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33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بالقلو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آب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آشامیدنی ناسالم</a:t>
                      </a:r>
                      <a:endParaRPr lang="fa-IR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دفع غیربهداشتی فاضلاب خانگی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34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کهک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سگ هاي ولگرد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آب آشاميدني ناسالم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35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کله دشت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آب آشامیدنی ناسالم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دفع غیربهداشتی فضولات حیوانی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581192" y="692696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sz="3600" dirty="0">
                <a:cs typeface="B Titr" pitchFamily="2" charset="-78"/>
              </a:rPr>
              <a:t>نتايج نيازسنجي خانه هاي بهداشت شهرستان ساوه</a:t>
            </a:r>
            <a:endParaRPr lang="fa-IR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302979"/>
              </p:ext>
            </p:extLst>
          </p:nvPr>
        </p:nvGraphicFramePr>
        <p:xfrm>
          <a:off x="551496" y="1916832"/>
          <a:ext cx="7889763" cy="474420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757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8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3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483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خانه بهداشت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اولویت نیازسنجی استخراج شده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42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36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خانه بهداشت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ستق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دفع غيربهداشتي فضولات حيواني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42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اضافه وزن / چاقي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42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37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خانه بهداشت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دوروزان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دفع غيربهداشتي فضولات حيواني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42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2 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</a:t>
                      </a:r>
                      <a:r>
                        <a:rPr lang="fa-IR" sz="1800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80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دفع غيربهداشتي فاضلاب خانگي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42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38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دخان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آب آشاميدني ناسالم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42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42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39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خلیفه کندی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سوء مصرف مواد (مواد مخدر-محرک – نيروزا)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42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سگ هاي ولگرد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42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40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آقچه قلعه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سوء مصرف مواد (مواد مخدر-محرک – نيروزا)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42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فشارخون بالا</a:t>
                      </a:r>
                      <a:endParaRPr lang="fa-IR" sz="1700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42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41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دربند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70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دفع غيربهداشتي فضولات حيواني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420">
                <a:tc vMerge="1">
                  <a:txBody>
                    <a:bodyPr/>
                    <a:lstStyle/>
                    <a:p>
                      <a:pPr algn="ctr"/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70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دفع غيربهداشتي فاضلاب خانگي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fa-IR" sz="3600" dirty="0">
                <a:cs typeface="B Titr" pitchFamily="2" charset="-78"/>
              </a:rPr>
              <a:t>نتايج نيازسنجي خانه هاي بهداشت شهرستان ساوه</a:t>
            </a:r>
            <a:endParaRPr lang="fa-IR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844859"/>
              </p:ext>
            </p:extLst>
          </p:nvPr>
        </p:nvGraphicFramePr>
        <p:xfrm>
          <a:off x="581192" y="2277983"/>
          <a:ext cx="7889763" cy="333248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757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8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3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خانه بهداشت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اولویت نیازسنجی استخراج شده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42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خانه بهداشت</a:t>
                      </a:r>
                      <a:r>
                        <a:rPr lang="en-US" baseline="0" dirty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آسیابک بند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اضافه وزن / چاقي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43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خانه بهداشت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اسوبلی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اضافه وزن / چاقي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2 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70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</a:t>
                      </a:r>
                      <a:r>
                        <a:rPr lang="fa-IR" sz="1700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80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44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سوسنقین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اضافه وزن / چاقی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45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مرق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دفع غیربهداشتی فاضلاب غیرخانگی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fa-IR" sz="3600" dirty="0">
                <a:cs typeface="B Titr" pitchFamily="2" charset="-78"/>
              </a:rPr>
              <a:t>نتايج نيازسنجي خانه هاي بهداشت شهرستان ساوه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1120617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rtl="1"/>
            <a:r>
              <a:rPr lang="fa-IR" sz="3200" dirty="0">
                <a:cs typeface="B Titr" pitchFamily="2" charset="-78"/>
              </a:rPr>
              <a:t>نتايج نيازسنجي مراكز محيطي شهرستان زرنديه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276673"/>
              </p:ext>
            </p:extLst>
          </p:nvPr>
        </p:nvGraphicFramePr>
        <p:xfrm>
          <a:off x="631186" y="2132856"/>
          <a:ext cx="7889763" cy="3351768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92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0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3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مراکز جامع سلامت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اولویت نیازسنجی استخراج شده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40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مرکز جامع سلامت رازقان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800" dirty="0">
                          <a:cs typeface="B Nazanin" panose="00000400000000000000" pitchFamily="2" charset="-78"/>
                        </a:rPr>
                        <a:t>اضافه وزن / چاقی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528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مرکز جامع سلامت زاویه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800" dirty="0">
                          <a:cs typeface="B Nazanin" panose="00000400000000000000" pitchFamily="2" charset="-78"/>
                        </a:rPr>
                        <a:t>فشارخون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3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مرکز جامع سلامت دوزج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800" dirty="0">
                          <a:cs typeface="B Nazanin" panose="00000400000000000000" pitchFamily="2" charset="-78"/>
                        </a:rPr>
                        <a:t>1.</a:t>
                      </a:r>
                      <a:r>
                        <a:rPr lang="fa-IR" sz="1800" baseline="0" dirty="0">
                          <a:cs typeface="B Nazanin" panose="00000400000000000000" pitchFamily="2" charset="-78"/>
                        </a:rPr>
                        <a:t> فشارخون</a:t>
                      </a:r>
                      <a:endParaRPr lang="fa-IR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344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800" dirty="0">
                          <a:cs typeface="B Nazanin" panose="00000400000000000000" pitchFamily="2" charset="-78"/>
                        </a:rPr>
                        <a:t>2. سگ های ولگرد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208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4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مرکز جامع سلامت پرندک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fa-IR" sz="1800" dirty="0">
                          <a:cs typeface="B Nazanin" panose="00000400000000000000" pitchFamily="2" charset="-78"/>
                        </a:rPr>
                        <a:t>1. فشارخون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4296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>
                          <a:cs typeface="B Nazanin" panose="00000400000000000000" pitchFamily="2" charset="-78"/>
                        </a:rPr>
                        <a:t>2. دفع غیربهداشتی فاضلاب خانگی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728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5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مرکز جامع سلامت خشکرود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AutoNum type="arabicPeriod"/>
                      </a:pPr>
                      <a:r>
                        <a:rPr lang="fa-IR" sz="1800" dirty="0">
                          <a:cs typeface="B Nazanin" panose="00000400000000000000" pitchFamily="2" charset="-78"/>
                        </a:rPr>
                        <a:t>فشارخون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256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800" dirty="0">
                          <a:cs typeface="B Nazanin" panose="00000400000000000000" pitchFamily="2" charset="-78"/>
                        </a:rPr>
                        <a:t>2. دیابت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70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rtl="1"/>
            <a:r>
              <a:rPr lang="fa-IR" sz="3200" dirty="0">
                <a:cs typeface="B Titr" pitchFamily="2" charset="-78"/>
              </a:rPr>
              <a:t>نتايج نيازسنجي مراكز محيطي شهرستان زرنديه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991234"/>
              </p:ext>
            </p:extLst>
          </p:nvPr>
        </p:nvGraphicFramePr>
        <p:xfrm>
          <a:off x="631186" y="2276872"/>
          <a:ext cx="7889763" cy="2474648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92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0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3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مراکز جامع سلامت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اولویت نیازسنجی استخراج شده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192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6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مرکز جامع سلامت نصیرآباد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sz="1800" dirty="0">
                          <a:cs typeface="B Nazanin" panose="00000400000000000000" pitchFamily="2" charset="-78"/>
                        </a:rPr>
                        <a:t>1. فشارخون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384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2 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800" dirty="0">
                          <a:cs typeface="B Nazanin" panose="00000400000000000000" pitchFamily="2" charset="-78"/>
                        </a:rPr>
                        <a:t>2. دیابت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184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مرکز جامع سلامت مامونیه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800" dirty="0">
                          <a:cs typeface="B Nazanin" panose="00000400000000000000" pitchFamily="2" charset="-78"/>
                        </a:rPr>
                        <a:t>1.</a:t>
                      </a:r>
                      <a:r>
                        <a:rPr lang="fa-IR" sz="1800" baseline="0" dirty="0">
                          <a:cs typeface="B Nazanin" panose="00000400000000000000" pitchFamily="2" charset="-78"/>
                        </a:rPr>
                        <a:t> پایین بودن مهارتهای زندگی </a:t>
                      </a:r>
                      <a:endParaRPr lang="fa-IR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288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پایگاه سلامت شهید چمران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r" rtl="1">
                        <a:buNone/>
                      </a:pPr>
                      <a:r>
                        <a:rPr lang="fa-IR" sz="1800" dirty="0">
                          <a:cs typeface="B Nazanin" panose="00000400000000000000" pitchFamily="2" charset="-78"/>
                        </a:rPr>
                        <a:t>1.اختلالات خلقی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816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پایگاه سلامت آسیابک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sz="1800" dirty="0">
                          <a:cs typeface="B Nazanin" panose="00000400000000000000" pitchFamily="2" charset="-78"/>
                        </a:rPr>
                        <a:t>1.دفع غیر بداشتی زباله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109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fa-IR" sz="3200" dirty="0">
                <a:cs typeface="B Titr" pitchFamily="2" charset="-78"/>
              </a:rPr>
              <a:t>نتايج نيازسنجي خانه هاي بهداشت شهرستان زرنديه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16945" y="5321147"/>
          <a:ext cx="3888954" cy="365760"/>
        </p:xfrm>
        <a:graphic>
          <a:graphicData uri="http://schemas.openxmlformats.org/drawingml/2006/table">
            <a:tbl>
              <a:tblPr/>
              <a:tblGrid>
                <a:gridCol w="388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0174262"/>
              </p:ext>
            </p:extLst>
          </p:nvPr>
        </p:nvGraphicFramePr>
        <p:xfrm>
          <a:off x="561017" y="1988840"/>
          <a:ext cx="7889763" cy="4516120"/>
        </p:xfrm>
        <a:graphic>
          <a:graphicData uri="http://schemas.openxmlformats.org/drawingml/2006/table">
            <a:tbl>
              <a:tblPr rtl="1" firstRow="1" bandRow="1">
                <a:tableStyleId>{10A1B5D5-9B99-4C35-A422-299274C87663}</a:tableStyleId>
              </a:tblPr>
              <a:tblGrid>
                <a:gridCol w="788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7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3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>
                          <a:cs typeface="B Nazanin" panose="000004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sz="1600" baseline="0" dirty="0">
                          <a:cs typeface="B Nazanin" panose="00000400000000000000" pitchFamily="2" charset="-78"/>
                        </a:rPr>
                        <a:t> خانه بهداشت های بخش مرکزی</a:t>
                      </a:r>
                      <a:endParaRPr lang="fa-IR" sz="16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>
                          <a:cs typeface="B Nazanin" panose="00000400000000000000" pitchFamily="2" charset="-78"/>
                        </a:rPr>
                        <a:t>اولویت نیازسنجی استخراج شده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24">
                <a:tc rowSpan="2">
                  <a:txBody>
                    <a:bodyPr/>
                    <a:lstStyle/>
                    <a:p>
                      <a:pPr algn="ctr"/>
                      <a:r>
                        <a:rPr lang="fa-IR" sz="1600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600" dirty="0">
                          <a:cs typeface="B Nazanin" panose="00000400000000000000" pitchFamily="2" charset="-78"/>
                        </a:rPr>
                        <a:t>خانه بهداشت نصیرآباد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r" rtl="1">
                        <a:buNone/>
                      </a:pPr>
                      <a:r>
                        <a:rPr lang="fa-IR" sz="1600" dirty="0">
                          <a:cs typeface="B Nazanin" panose="00000400000000000000" pitchFamily="2" charset="-78"/>
                        </a:rPr>
                        <a:t>1. فشارخون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424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>
                          <a:cs typeface="B Nazanin" panose="00000400000000000000" pitchFamily="2" charset="-78"/>
                        </a:rPr>
                        <a:t>2. دیابت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744">
                <a:tc rowSpan="2">
                  <a:txBody>
                    <a:bodyPr/>
                    <a:lstStyle/>
                    <a:p>
                      <a:pPr algn="ctr"/>
                      <a:r>
                        <a:rPr lang="fa-IR" sz="1600" dirty="0">
                          <a:cs typeface="B Nazanin" panose="00000400000000000000" pitchFamily="2" charset="-78"/>
                        </a:rPr>
                        <a:t>2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600" dirty="0">
                          <a:cs typeface="B Nazanin" panose="00000400000000000000" pitchFamily="2" charset="-78"/>
                        </a:rPr>
                        <a:t>خانه بهداشت تقلید آباد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sz="1600" dirty="0">
                          <a:cs typeface="B Nazanin" panose="00000400000000000000" pitchFamily="2" charset="-78"/>
                        </a:rPr>
                        <a:t>1. فشارخون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384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2 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>
                          <a:cs typeface="B Nazanin" panose="00000400000000000000" pitchFamily="2" charset="-78"/>
                        </a:rPr>
                        <a:t>2. دیابت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256">
                <a:tc rowSpan="2">
                  <a:txBody>
                    <a:bodyPr/>
                    <a:lstStyle/>
                    <a:p>
                      <a:pPr algn="ctr"/>
                      <a:r>
                        <a:rPr lang="fa-IR" sz="1600" dirty="0">
                          <a:cs typeface="B Nazanin" panose="00000400000000000000" pitchFamily="2" charset="-78"/>
                        </a:rPr>
                        <a:t>3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cs typeface="B Nazanin" panose="00000400000000000000" pitchFamily="2" charset="-78"/>
                        </a:rPr>
                        <a:t>خانه بهداشت حکیم آباد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 اضافه وزن / چاقی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344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2. </a:t>
                      </a:r>
                      <a:r>
                        <a:rPr lang="ar-SA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کووید 19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768">
                <a:tc rowSpan="2">
                  <a:txBody>
                    <a:bodyPr/>
                    <a:lstStyle/>
                    <a:p>
                      <a:pPr algn="ctr"/>
                      <a:r>
                        <a:rPr lang="fa-IR" sz="1600" dirty="0">
                          <a:cs typeface="B Nazanin" panose="00000400000000000000" pitchFamily="2" charset="-78"/>
                        </a:rPr>
                        <a:t>4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cs typeface="B Nazanin" panose="00000400000000000000" pitchFamily="2" charset="-78"/>
                        </a:rPr>
                        <a:t>خانه بهداشت پیک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 سگ های ولگرد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304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2. فشارخون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144">
                <a:tc rowSpan="2">
                  <a:txBody>
                    <a:bodyPr/>
                    <a:lstStyle/>
                    <a:p>
                      <a:pPr algn="ctr"/>
                      <a:r>
                        <a:rPr lang="fa-IR" sz="1600" dirty="0">
                          <a:cs typeface="B Nazanin" panose="00000400000000000000" pitchFamily="2" charset="-78"/>
                        </a:rPr>
                        <a:t>5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cs typeface="B Nazanin" panose="00000400000000000000" pitchFamily="2" charset="-78"/>
                        </a:rPr>
                        <a:t>خانه بهداشت ورده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 </a:t>
                      </a:r>
                      <a:r>
                        <a:rPr lang="ar-SA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دفع غیربهداشتی زباله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256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2. فشارخون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112">
                <a:tc rowSpan="2">
                  <a:txBody>
                    <a:bodyPr/>
                    <a:lstStyle/>
                    <a:p>
                      <a:pPr algn="ctr"/>
                      <a:r>
                        <a:rPr lang="fa-IR" sz="1600" dirty="0">
                          <a:cs typeface="B Nazanin" panose="00000400000000000000" pitchFamily="2" charset="-78"/>
                        </a:rPr>
                        <a:t>6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600" dirty="0">
                          <a:cs typeface="B Nazanin" panose="00000400000000000000" pitchFamily="2" charset="-78"/>
                        </a:rPr>
                        <a:t>خانه بهداشت</a:t>
                      </a:r>
                      <a:r>
                        <a:rPr lang="fa-IR" sz="1600" baseline="0" dirty="0">
                          <a:cs typeface="B Nazanin" panose="00000400000000000000" pitchFamily="2" charset="-78"/>
                        </a:rPr>
                        <a:t> حسین آباد</a:t>
                      </a:r>
                      <a:endParaRPr lang="fa-IR" sz="16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1.حیوان گزیدگی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224">
                <a:tc vMerge="1">
                  <a:txBody>
                    <a:bodyPr/>
                    <a:lstStyle/>
                    <a:p>
                      <a:pPr algn="ctr"/>
                      <a:endParaRPr lang="fa-I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2. فشارخون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072">
                <a:tc rowSpan="2">
                  <a:txBody>
                    <a:bodyPr/>
                    <a:lstStyle/>
                    <a:p>
                      <a:pPr algn="ctr"/>
                      <a:r>
                        <a:rPr lang="fa-IR" sz="1600" dirty="0">
                          <a:cs typeface="B Nazanin" panose="00000400000000000000" pitchFamily="2" charset="-78"/>
                        </a:rPr>
                        <a:t>7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600" dirty="0">
                          <a:cs typeface="B Nazanin" panose="00000400000000000000" pitchFamily="2" charset="-78"/>
                        </a:rPr>
                        <a:t>خانه بهداشت کریم آباد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 </a:t>
                      </a:r>
                      <a:r>
                        <a:rPr lang="ar-SA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دفع غیربهداشتی زباله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6176">
                <a:tc vMerge="1">
                  <a:txBody>
                    <a:bodyPr/>
                    <a:lstStyle/>
                    <a:p>
                      <a:pPr algn="ctr"/>
                      <a:endParaRPr lang="fa-I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2 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2. </a:t>
                      </a:r>
                      <a:r>
                        <a:rPr lang="ar-SA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پوسیدگی دندان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48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244907685"/>
              </p:ext>
            </p:extLst>
          </p:nvPr>
        </p:nvGraphicFramePr>
        <p:xfrm>
          <a:off x="1763688" y="1484784"/>
          <a:ext cx="3150394" cy="2107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159934"/>
              </p:ext>
            </p:extLst>
          </p:nvPr>
        </p:nvGraphicFramePr>
        <p:xfrm>
          <a:off x="741106" y="1885954"/>
          <a:ext cx="7665475" cy="4063325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3102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2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79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حیطه اولویت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عنوان اولویت استخراج شده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0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بیماری های غیرواگیر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فشارخون بالا</a:t>
                      </a:r>
                      <a:endParaRPr lang="fa-I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0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بیماری های واگیر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واکسیناسیون روتین کودکان </a:t>
                      </a:r>
                      <a:endParaRPr lang="fa-I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0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تغذیه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اضافه وزن و چاقی </a:t>
                      </a:r>
                      <a:endParaRPr lang="fa-I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0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بهداشت روان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lv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پایین بودن مهارت های زندگی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6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بهداشت خانواده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مراقبت پیش از بارداری </a:t>
                      </a:r>
                      <a:endParaRPr lang="fa-I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013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جوانی جمعیت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فرزند آوری</a:t>
                      </a:r>
                      <a:endParaRPr lang="fa-I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0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بهداشت محیط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دفع غیر بهداشتی پسماند </a:t>
                      </a:r>
                      <a:endParaRPr lang="fa-I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5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بهداشت حرفه ای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صدا و پیشگیری از عوارض زیان آور آن در محیط کار</a:t>
                      </a:r>
                      <a:endParaRPr lang="fa-I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0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بهداشت دهان و دندان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پوسیدگی دندان ها در دانش آموزان</a:t>
                      </a:r>
                      <a:endParaRPr lang="fa-I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10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بلايا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4572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kern="1200" dirty="0">
                          <a:cs typeface="B Nazanin" panose="00000400000000000000" pitchFamily="2" charset="-78"/>
                        </a:rPr>
                        <a:t>پایین بودن سطح آگاهی و آمادگی خانوار در هنگام مواجهه با بلایا و بحران</a:t>
                      </a:r>
                      <a:endParaRPr lang="fa-I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095068" y="1262700"/>
            <a:ext cx="71640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000" dirty="0">
                <a:cs typeface="B Titr" pitchFamily="2" charset="-78"/>
              </a:rPr>
              <a:t>اولویت های نیازسنجی واحدهاي ستادي معاونت بهداشت</a:t>
            </a:r>
            <a:endParaRPr lang="en-US" sz="2100" kern="0" cap="all" dirty="0">
              <a:latin typeface="Gill Sans MT" panose="020B0502020104020203"/>
              <a:cs typeface="B Titr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2" y="738297"/>
            <a:ext cx="818536" cy="99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765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fa-IR" sz="3200" dirty="0">
                <a:cs typeface="B Titr" pitchFamily="2" charset="-78"/>
              </a:rPr>
              <a:t>نتايج نيازسنجي خانه هاي بهداشت شهرستان زرنديه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188550"/>
              </p:ext>
            </p:extLst>
          </p:nvPr>
        </p:nvGraphicFramePr>
        <p:xfrm>
          <a:off x="323528" y="1988840"/>
          <a:ext cx="8168005" cy="4536503"/>
        </p:xfrm>
        <a:graphic>
          <a:graphicData uri="http://schemas.openxmlformats.org/drawingml/2006/table">
            <a:tbl>
              <a:tblPr rtl="1" firstRow="1" bandRow="1">
                <a:tableStyleId>{10A1B5D5-9B99-4C35-A422-299274C87663}</a:tableStyleId>
              </a:tblPr>
              <a:tblGrid>
                <a:gridCol w="812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5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0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041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>
                          <a:cs typeface="B Nazanin" panose="000004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sz="1400" baseline="0" dirty="0">
                          <a:cs typeface="B Nazanin" panose="00000400000000000000" pitchFamily="2" charset="-78"/>
                        </a:rPr>
                        <a:t> خانه بهداشت های بخش خرقان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>
                          <a:cs typeface="B Nazanin" panose="00000400000000000000" pitchFamily="2" charset="-78"/>
                        </a:rPr>
                        <a:t>اولویت نیازسنجی استخراج شده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363"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400" dirty="0">
                          <a:cs typeface="B Nazanin" panose="00000400000000000000" pitchFamily="2" charset="-78"/>
                        </a:rPr>
                        <a:t>خانه بهداشت ويدر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1.کووید 19 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43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2.فشارخون بالا 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524"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Nazanin" panose="00000400000000000000" pitchFamily="2" charset="-78"/>
                        </a:rPr>
                        <a:t>2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400" dirty="0">
                          <a:cs typeface="B Nazanin" panose="00000400000000000000" pitchFamily="2" charset="-78"/>
                        </a:rPr>
                        <a:t>خانه بهداشت الوير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1.کووید 19 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706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2 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2.فشارخون بالا 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112"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Nazanin" panose="00000400000000000000" pitchFamily="2" charset="-78"/>
                        </a:rPr>
                        <a:t>3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dirty="0">
                          <a:cs typeface="B Nazanin" panose="00000400000000000000" pitchFamily="2" charset="-78"/>
                        </a:rPr>
                        <a:t>خانه بهداشت ميل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</a:t>
                      </a:r>
                      <a:r>
                        <a:rPr lang="ar-SA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فشارخون</a:t>
                      </a:r>
                      <a:r>
                        <a:rPr lang="fa-IR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 بالا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294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2.</a:t>
                      </a:r>
                      <a:r>
                        <a:rPr lang="ar-SA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اضافه وزن / چاقی 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363"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Nazanin" panose="00000400000000000000" pitchFamily="2" charset="-78"/>
                        </a:rPr>
                        <a:t>4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dirty="0">
                          <a:cs typeface="B Nazanin" panose="00000400000000000000" pitchFamily="2" charset="-78"/>
                        </a:rPr>
                        <a:t>خانه بهداشت ازبيزان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</a:t>
                      </a:r>
                      <a:r>
                        <a:rPr lang="ar-SA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تب مالت 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363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2. </a:t>
                      </a:r>
                      <a:r>
                        <a:rPr lang="ar-SA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سو</a:t>
                      </a:r>
                      <a:r>
                        <a:rPr lang="fa-IR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ء</a:t>
                      </a:r>
                      <a:r>
                        <a:rPr lang="ar-SA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 مصرف مواد 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063"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Nazanin" panose="00000400000000000000" pitchFamily="2" charset="-78"/>
                        </a:rPr>
                        <a:t>5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dirty="0">
                          <a:cs typeface="B Nazanin" panose="00000400000000000000" pitchFamily="2" charset="-78"/>
                        </a:rPr>
                        <a:t>خانه بهداشت چلسبان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 </a:t>
                      </a:r>
                      <a:r>
                        <a:rPr lang="ar-SA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فشارخون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847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2. دفع غیربهداشتی فضولات حیوانی 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651"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Nazanin" panose="00000400000000000000" pitchFamily="2" charset="-78"/>
                        </a:rPr>
                        <a:t>6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400" dirty="0">
                          <a:cs typeface="B Nazanin" panose="00000400000000000000" pitchFamily="2" charset="-78"/>
                        </a:rPr>
                        <a:t>خانه بهداشت دوزج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 فشارخون 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833">
                <a:tc vMerge="1">
                  <a:txBody>
                    <a:bodyPr/>
                    <a:lstStyle/>
                    <a:p>
                      <a:pPr algn="ctr"/>
                      <a:endParaRPr lang="fa-I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2. سگ های ولگرد 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9014"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Nazanin" panose="00000400000000000000" pitchFamily="2" charset="-78"/>
                        </a:rPr>
                        <a:t>7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400" dirty="0">
                          <a:cs typeface="B Nazanin" panose="00000400000000000000" pitchFamily="2" charset="-78"/>
                        </a:rPr>
                        <a:t>خانه بهداشت مصرقان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 </a:t>
                      </a:r>
                      <a:r>
                        <a:rPr lang="ar-SA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فشارخون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363">
                <a:tc vMerge="1">
                  <a:txBody>
                    <a:bodyPr/>
                    <a:lstStyle/>
                    <a:p>
                      <a:pPr algn="ctr"/>
                      <a:endParaRPr lang="fa-I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2 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2. دیابت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072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fa-IR" sz="3200" dirty="0">
                <a:cs typeface="B Titr" pitchFamily="2" charset="-78"/>
              </a:rPr>
              <a:t>نتايج نيازسنجي خانه هاي بهداشت شهرستان زرنديه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4163789"/>
              </p:ext>
            </p:extLst>
          </p:nvPr>
        </p:nvGraphicFramePr>
        <p:xfrm>
          <a:off x="395536" y="1995324"/>
          <a:ext cx="8073137" cy="3987061"/>
        </p:xfrm>
        <a:graphic>
          <a:graphicData uri="http://schemas.openxmlformats.org/drawingml/2006/table">
            <a:tbl>
              <a:tblPr rtl="1" firstRow="1" bandRow="1">
                <a:tableStyleId>{10A1B5D5-9B99-4C35-A422-299274C87663}</a:tableStyleId>
              </a:tblPr>
              <a:tblGrid>
                <a:gridCol w="703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6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743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sz="1400" b="1" baseline="0" dirty="0">
                          <a:cs typeface="B Nazanin" panose="00000400000000000000" pitchFamily="2" charset="-78"/>
                        </a:rPr>
                        <a:t> خانه بهداشت های بخش خرقان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اولویت نیازسنجی استخراج شده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45"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خانه بهداشت عليشار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</a:t>
                      </a: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فشارخون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305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2. </a:t>
                      </a: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دیابت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418"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2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خانه بهداشت عين</a:t>
                      </a:r>
                      <a:r>
                        <a:rPr lang="fa-IR" sz="1400" b="1" baseline="0" dirty="0">
                          <a:cs typeface="B Nazanin" panose="00000400000000000000" pitchFamily="2" charset="-78"/>
                        </a:rPr>
                        <a:t> آباد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1 .</a:t>
                      </a: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فشارخون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381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2 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2. دیابت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2"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3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خانه بهداشت ورامه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 </a:t>
                      </a: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فشارخون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527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2. دفع غیربهداشتی فاضلاب خانگی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24"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4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خانه بهداشت</a:t>
                      </a:r>
                      <a:r>
                        <a:rPr lang="fa-IR" sz="1400" b="1" baseline="0" dirty="0">
                          <a:cs typeface="B Nazanin" panose="00000400000000000000" pitchFamily="2" charset="-78"/>
                        </a:rPr>
                        <a:t> اميرآباد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 </a:t>
                      </a: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فشارخون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70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2. آب اشامیدنی ناسالم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701"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5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خانه بهداشت چناقچي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 فشارخون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126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2. آب اشامیدنی ناسالم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148"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6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خانه بهداشت  چناقچی سفلی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 </a:t>
                      </a: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فشارخون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581">
                <a:tc vMerge="1">
                  <a:txBody>
                    <a:bodyPr/>
                    <a:lstStyle/>
                    <a:p>
                      <a:pPr algn="ctr"/>
                      <a:endParaRPr lang="fa-I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2. دیابت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92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 rtl="1"/>
            <a:r>
              <a:rPr lang="fa-IR" sz="2400" dirty="0">
                <a:cs typeface="B Titr" pitchFamily="2" charset="-78"/>
              </a:rPr>
              <a:t>نتایج نیازسنجی واحدهاي ستادي مركز بهداشت شهرستان ساوه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1773740"/>
              </p:ext>
            </p:extLst>
          </p:nvPr>
        </p:nvGraphicFramePr>
        <p:xfrm>
          <a:off x="507616" y="1916830"/>
          <a:ext cx="8136904" cy="473632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023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5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7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4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نام واحد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اولویت شهری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اولویت روستایی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بیماری های غیرواگیر</a:t>
                      </a:r>
                      <a:endParaRPr lang="en-US" sz="14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فشارخون بالا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cs typeface="B Nazanin" panose="00000400000000000000" pitchFamily="2" charset="-78"/>
                        </a:rPr>
                        <a:t>فشارخون بالا</a:t>
                      </a:r>
                      <a:endParaRPr lang="en-US" sz="14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بیماری های واگیر</a:t>
                      </a:r>
                      <a:endParaRPr lang="en-US" sz="14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کووید 19-</a:t>
                      </a:r>
                      <a:r>
                        <a:rPr lang="fa-IR" sz="1400" b="1" baseline="0" dirty="0">
                          <a:cs typeface="B Nazanin" panose="00000400000000000000" pitchFamily="2" charset="-78"/>
                        </a:rPr>
                        <a:t> شپش، گال و کچلی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آنفلوانزا، پنومونی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تغذیه</a:t>
                      </a:r>
                      <a:endParaRPr lang="en-US" sz="14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u="none" strike="noStrike" dirty="0">
                          <a:cs typeface="B Nazanin" panose="00000400000000000000" pitchFamily="2" charset="-78"/>
                        </a:rPr>
                        <a:t>اضافه وزن / چاقی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اضافه وزن / چاقی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بهداشت محیط</a:t>
                      </a:r>
                      <a:endParaRPr lang="en-US" sz="14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دفع غیربهداشتی فاضلاب خانگی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دفع غیر بهداشتی فاضلاب خانگي</a:t>
                      </a:r>
                      <a:endParaRPr lang="en-US" sz="14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بهداشت روان</a:t>
                      </a:r>
                      <a:endParaRPr lang="en-US" sz="14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اختلالات خلقی (افسردگی، دوقطبی و ...)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سوء مصرف مواد (مواد مخدر-محرک – نیروزا)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13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بهداشت خانواده</a:t>
                      </a:r>
                      <a:endParaRPr lang="en-US" sz="14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>
                          <a:cs typeface="B Nazanin" panose="00000400000000000000" pitchFamily="2" charset="-78"/>
                        </a:rPr>
                        <a:t>مراقبت پیش از بارداری </a:t>
                      </a:r>
                      <a:endParaRPr lang="fa-I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>
                          <a:cs typeface="B Nazanin" panose="00000400000000000000" pitchFamily="2" charset="-78"/>
                        </a:rPr>
                        <a:t>پایین بودن میزان شاخص انجام مراقبت پیش از بارداری در زنان زایمان کرده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6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بهداشت حرفه ای</a:t>
                      </a:r>
                      <a:endParaRPr lang="en-US" sz="14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فرسودگی شغلی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فرسودگی شغلی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4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بهداشت مدارس</a:t>
                      </a:r>
                      <a:endParaRPr lang="en-US" sz="14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بهداشت نامناسب محیط مدارس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بهداشت نامناسب محیط مدارس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4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بهداشت دهان و دندان</a:t>
                      </a:r>
                      <a:endParaRPr lang="en-US" sz="14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بهداشت نامناسب دهان و دندان در همه سنین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 pitchFamily="2" charset="-78"/>
                        </a:rPr>
                        <a:t>-</a:t>
                      </a:r>
                      <a:endParaRPr lang="en-US" sz="14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4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دارویی</a:t>
                      </a:r>
                      <a:endParaRPr lang="en-US" sz="14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u="none" strike="noStrike">
                          <a:cs typeface="B Nazanin" panose="00000400000000000000" pitchFamily="2" charset="-78"/>
                        </a:rPr>
                        <a:t>نگهداري و تداخلات دارويي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u="none" strike="noStrike" dirty="0">
                          <a:cs typeface="B Nazanin" panose="00000400000000000000" pitchFamily="2" charset="-78"/>
                        </a:rPr>
                        <a:t>مصرف خودسرانه دارو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93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بلايا</a:t>
                      </a:r>
                      <a:endParaRPr lang="en-US" sz="14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u="none" strike="noStrike" dirty="0">
                          <a:cs typeface="B Nazanin" panose="00000400000000000000" pitchFamily="2" charset="-78"/>
                        </a:rPr>
                        <a:t>پایین بوده سطح آگاهی و آمادگی خانوار در هنگام مواجهه با بلایا و بحران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ايمني پايين ساختمان ها</a:t>
                      </a:r>
                      <a:endParaRPr lang="en-US" sz="14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800" dirty="0">
                <a:cs typeface="B Titr" pitchFamily="2" charset="-78"/>
              </a:rPr>
              <a:t>نتایج نیازسنجی واحدهاي ستادي مركز بهداشت شهرستان زرنديه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005220"/>
              </p:ext>
            </p:extLst>
          </p:nvPr>
        </p:nvGraphicFramePr>
        <p:xfrm>
          <a:off x="456934" y="1988840"/>
          <a:ext cx="8238267" cy="4565425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894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6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7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113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نام واحد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اولویت شهری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اولویت روستایی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3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بیماری های غیرواگیر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فشارخون بالا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baseline="0" dirty="0"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فشارخون بالا 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3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بیماری های واگیر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کووید 19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کووید 19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3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تغذیه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B Nazanin" panose="00000400000000000000" pitchFamily="2" charset="-78"/>
                        </a:rPr>
                        <a:t>اضافه وزن / چاقی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اضافه وزن / چاقی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3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بهداشت محیط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B Nazanin" panose="00000400000000000000" pitchFamily="2" charset="-78"/>
                        </a:rPr>
                        <a:t>دفع غیربهداشتی پسماند (زباله)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دفع غیر بهداشتی پسماند (زباله</a:t>
                      </a:r>
                      <a:r>
                        <a:rPr lang="fa-IR" sz="1400" b="1" baseline="0" dirty="0">
                          <a:cs typeface="B Nazanin" panose="00000400000000000000" pitchFamily="2" charset="-78"/>
                        </a:rPr>
                        <a:t> ) 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3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بهداشت روان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پایین بودن مهارت های زندگی /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 اختلالات</a:t>
                      </a:r>
                      <a:r>
                        <a:rPr lang="fa-IR" sz="1400" b="1" baseline="0" dirty="0">
                          <a:cs typeface="B Nazanin" panose="00000400000000000000" pitchFamily="2" charset="-78"/>
                        </a:rPr>
                        <a:t> خلقی 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سوء مصرف مواد 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3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بهداشت خانواده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B Nazanin" panose="00000400000000000000" pitchFamily="2" charset="-78"/>
                        </a:rPr>
                        <a:t>عدم تداوم شیردهی شیرخوار تا دو سال کامل (24 ماه)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B Nazanin" panose="00000400000000000000" pitchFamily="2" charset="-78"/>
                        </a:rPr>
                        <a:t>افزایش سن ازدواج در دختران و پسران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13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بهداشت حرفه ای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-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B Nazanin" panose="00000400000000000000" pitchFamily="2" charset="-78"/>
                        </a:rPr>
                        <a:t>عدم استفاده از وسایل حفاظت فردی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13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بهداشت مدارس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B Nazanin" panose="00000400000000000000" pitchFamily="2" charset="-78"/>
                        </a:rPr>
                        <a:t>بلوغ زودرس و دیررس در دانش آموزان دختر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B Nazanin" panose="00000400000000000000" pitchFamily="2" charset="-78"/>
                        </a:rPr>
                        <a:t>نامناسب بودن بهداشت فردی در مدارس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3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بهداشت دهان و دندان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B Nazanin" panose="00000400000000000000" pitchFamily="2" charset="-78"/>
                        </a:rPr>
                        <a:t>بهداشت نامناسب دهان و دندان در همه سنین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پوسیدگی دندان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36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cs typeface="B Nazanin" panose="00000400000000000000" pitchFamily="2" charset="-78"/>
                        </a:rPr>
                        <a:t>دارویی</a:t>
                      </a:r>
                      <a:endParaRPr lang="en-US" sz="1400" b="1" dirty="0"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مصرف خودسرانه دارو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B Nazanin" panose="00000400000000000000" pitchFamily="2" charset="-78"/>
                        </a:rPr>
                        <a:t>مصرف خودسرانه دارو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680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 rtl="1"/>
            <a:r>
              <a:rPr lang="fa-IR" sz="3200" dirty="0">
                <a:cs typeface="B Titr" pitchFamily="2" charset="-78"/>
              </a:rPr>
              <a:t>نتايج نيازسنجي مراكز محيطي شهرستان ساوه</a:t>
            </a:r>
            <a:endParaRPr lang="fa-IR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724660"/>
              </p:ext>
            </p:extLst>
          </p:nvPr>
        </p:nvGraphicFramePr>
        <p:xfrm>
          <a:off x="574346" y="2173952"/>
          <a:ext cx="7889763" cy="221403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7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8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7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نام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 پایگاه ها و مراکز جامع سلامت شهری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اولویت نیازسنجی استخراج شده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152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itchFamily="2" charset="-7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itchFamily="2" charset="-78"/>
                        </a:rPr>
                        <a:t>مرکز جامع سلامت شهید مصطفی خمینی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پوسیدگی دندان دانش آموزان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544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itchFamily="2" charset="-78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itchFamily="2" charset="-78"/>
                        </a:rPr>
                        <a:t>پایگاه سلامت</a:t>
                      </a:r>
                      <a:r>
                        <a:rPr lang="fa-IR" baseline="0" dirty="0">
                          <a:cs typeface="B Nazanin" pitchFamily="2" charset="-78"/>
                        </a:rPr>
                        <a:t> والفجر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 دفع غيربهداشتي فاضلاب خانگي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itchFamily="2" charset="-78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itchFamily="2" charset="-78"/>
                        </a:rPr>
                        <a:t>پایگاه سلامت شهرک فجر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اضافه وزن / چاقی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232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itchFamily="2" charset="-78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itchFamily="2" charset="-78"/>
                        </a:rPr>
                        <a:t>پایگاه سلامت</a:t>
                      </a:r>
                      <a:r>
                        <a:rPr lang="fa-IR" baseline="0" dirty="0">
                          <a:cs typeface="B Nazanin" pitchFamily="2" charset="-78"/>
                        </a:rPr>
                        <a:t> امام حسین(ع)عباس آباد </a:t>
                      </a:r>
                      <a:endParaRPr lang="fa-IR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 اضافه وزن / چاقی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241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itchFamily="2" charset="-78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itchFamily="2" charset="-78"/>
                        </a:rPr>
                        <a:t>مرکز جامع سلامت شهرک علوی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کم تحرکی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rtl="1"/>
            <a:r>
              <a:rPr lang="fa-IR" sz="3600" dirty="0">
                <a:cs typeface="B Titr" pitchFamily="2" charset="-78"/>
              </a:rPr>
              <a:t>نتايج نيازسنجي مراكز محيطي شهرستان ساوه</a:t>
            </a:r>
            <a:endParaRPr lang="fa-IR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049117"/>
              </p:ext>
            </p:extLst>
          </p:nvPr>
        </p:nvGraphicFramePr>
        <p:xfrm>
          <a:off x="581192" y="2189832"/>
          <a:ext cx="7889763" cy="22407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2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0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7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پایگاه ها و مراکز جامع سلامت شهری</a:t>
                      </a:r>
                      <a:endParaRPr lang="fa-IR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اولویت نیازسنجی استخراج شده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272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مرکز جامع سلامت وزیری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r" defTabSz="4572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a-IR" sz="1800" kern="1200" dirty="0">
                          <a:cs typeface="B Nazanin" panose="00000400000000000000" pitchFamily="2" charset="-78"/>
                        </a:rPr>
                        <a:t>مراقبت پیش از بارداری </a:t>
                      </a:r>
                      <a:endParaRPr lang="fa-I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672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پایگاه سلامت کارون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استرس و اضطراب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944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پایگاه سلامت کوثر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54013" indent="-354013" algn="r" rtl="1">
                        <a:buFont typeface="Courier New" panose="02070309020205020404" pitchFamily="49" charset="0"/>
                        <a:buChar char="o"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اضافه وزن / چاقي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291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مرکز جامع سلامت شهید چمران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571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پایگاه سلامت کارگر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rtl="1"/>
            <a:r>
              <a:rPr lang="fa-IR" sz="3600" dirty="0">
                <a:cs typeface="B Titr" pitchFamily="2" charset="-78"/>
              </a:rPr>
              <a:t>اجرای برنامه نیازسنجی سلامت جامعه</a:t>
            </a:r>
            <a:endParaRPr lang="fa-IR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1953624"/>
              </p:ext>
            </p:extLst>
          </p:nvPr>
        </p:nvGraphicFramePr>
        <p:xfrm>
          <a:off x="631186" y="2236331"/>
          <a:ext cx="7889763" cy="229385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07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3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8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پایگاه ها و مراکز جامع سلامت شهری</a:t>
                      </a:r>
                      <a:endParaRPr lang="fa-IR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اولویت نیازسنجی استخراج شده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73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مرکز جامع سلامت رحماندوست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شپش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61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پایگاه سلامت عاشورا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سگ‌های ولگرد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پایگاه سلامت سپاه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سگ‌های ولگرد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981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مرکز جامع سلامت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رجبی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389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پایگاه سلامت بهزیستی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افسردگي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fa-IR" sz="3600" dirty="0">
                <a:cs typeface="B Titr" pitchFamily="2" charset="-78"/>
              </a:rPr>
              <a:t>نتايج نيازسنجي خانه هاي بهداشت شهرستان ساوه</a:t>
            </a:r>
            <a:endParaRPr lang="fa-IR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639874"/>
              </p:ext>
            </p:extLst>
          </p:nvPr>
        </p:nvGraphicFramePr>
        <p:xfrm>
          <a:off x="581192" y="2132856"/>
          <a:ext cx="7889763" cy="461772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767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5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7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ردیف</a:t>
                      </a:r>
                      <a:endParaRPr lang="fa-IR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خانه بهداشت</a:t>
                      </a:r>
                      <a:endParaRPr lang="fa-IR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اولویت نیازسنجی استخراج شده</a:t>
                      </a:r>
                      <a:endParaRPr lang="fa-IR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خانه بهداشت آوه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justLow" rtl="1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پایین بودن میزان شاخص انجام مراقبت پیش از بارداری در زنان زایمان کرده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2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خانه بهداشت اندیس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2 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پایین بودن میزان شاخص انجام مراقبت پیش از بارداری در زنان زایمان کرده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3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شهر صنعتی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اضافه وزن / چاقي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سگ هاي ولگرد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4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طرازناهید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پايين بودن مهارت هاي زندگي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اضافه وزن / چاقي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5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انجیلاوند 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رفتارهاي تغذيه اي ناسالم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fa-IR" sz="3600" dirty="0">
                <a:cs typeface="B Titr" pitchFamily="2" charset="-78"/>
              </a:rPr>
              <a:t>نتايج نيازسنجي خانه هاي بهداشت شهرستان ساوه</a:t>
            </a:r>
            <a:endParaRPr lang="fa-IR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366403"/>
              </p:ext>
            </p:extLst>
          </p:nvPr>
        </p:nvGraphicFramePr>
        <p:xfrm>
          <a:off x="610918" y="2247101"/>
          <a:ext cx="7889763" cy="407416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745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6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7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خانه بهداشت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اولویت نیازسنجی استخراج شده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6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خانه بهداشت جوشقان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دفع غيربهداشتي فاضلاب خانگي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</a:t>
                      </a:r>
                      <a:r>
                        <a:rPr lang="fa-IR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7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Nazanin" panose="00000400000000000000" pitchFamily="2" charset="-78"/>
                        </a:rPr>
                        <a:t>خانه بهداشت یاتان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دفع غيربهداشتي فضولات حيواني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2 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8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مقصودآباد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دفع غيربهداشتي فضولات حيواني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دفع غيربهداشتي فاضلاب خانگي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9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قرمزین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دفع غيربهداشتي فضولات حيواني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دفع غيربهداشتي فاضلاب خانگي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Nazanin" panose="00000400000000000000" pitchFamily="2" charset="-78"/>
                        </a:rPr>
                        <a:t>10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Nazanin" panose="00000400000000000000" pitchFamily="2" charset="-78"/>
                        </a:rPr>
                        <a:t>خانه</a:t>
                      </a:r>
                      <a:r>
                        <a:rPr lang="fa-IR" baseline="0" dirty="0">
                          <a:cs typeface="B Nazanin" panose="00000400000000000000" pitchFamily="2" charset="-78"/>
                        </a:rPr>
                        <a:t> بهداشت مراغه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1. فشارخون بالا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2. دفع غيربهداشتي زباله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2651</TotalTime>
  <Words>1879</Words>
  <Application>Microsoft Office PowerPoint</Application>
  <PresentationFormat>On-screen Show (4:3)</PresentationFormat>
  <Paragraphs>516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B Nazanin</vt:lpstr>
      <vt:lpstr>Calibri</vt:lpstr>
      <vt:lpstr>Courier New</vt:lpstr>
      <vt:lpstr>Gill Sans MT</vt:lpstr>
      <vt:lpstr>Wingdings 2</vt:lpstr>
      <vt:lpstr>Dividend</vt:lpstr>
      <vt:lpstr>گزارش نیازسنجی معاونت بهداشتی دانشکده علوم پزشکی ساوه </vt:lpstr>
      <vt:lpstr>PowerPoint Presentation</vt:lpstr>
      <vt:lpstr>نتایج نیازسنجی واحدهاي ستادي مركز بهداشت شهرستان ساوه</vt:lpstr>
      <vt:lpstr>نتایج نیازسنجی واحدهاي ستادي مركز بهداشت شهرستان زرنديه</vt:lpstr>
      <vt:lpstr>نتايج نيازسنجي مراكز محيطي شهرستان ساوه</vt:lpstr>
      <vt:lpstr>نتايج نيازسنجي مراكز محيطي شهرستان ساوه</vt:lpstr>
      <vt:lpstr>اجرای برنامه نیازسنجی سلامت جامعه</vt:lpstr>
      <vt:lpstr>نتايج نيازسنجي خانه هاي بهداشت شهرستان ساوه</vt:lpstr>
      <vt:lpstr>نتايج نيازسنجي خانه هاي بهداشت شهرستان ساوه</vt:lpstr>
      <vt:lpstr>نتايج نيازسنجي خانه هاي بهداشت شهرستان ساوه</vt:lpstr>
      <vt:lpstr>نتايج نيازسنجي خانه هاي بهداشت شهرستان ساوه</vt:lpstr>
      <vt:lpstr>نتايج نيازسنجي خانه هاي بهداشت شهرستان ساوه</vt:lpstr>
      <vt:lpstr>نتايج نيازسنجي خانه هاي بهداشت شهرستان ساوه</vt:lpstr>
      <vt:lpstr>PowerPoint Presentation</vt:lpstr>
      <vt:lpstr>نتايج نيازسنجي خانه هاي بهداشت شهرستان ساوه</vt:lpstr>
      <vt:lpstr>نتايج نيازسنجي خانه هاي بهداشت شهرستان ساوه</vt:lpstr>
      <vt:lpstr>نتايج نيازسنجي مراكز محيطي شهرستان زرنديه</vt:lpstr>
      <vt:lpstr>نتايج نيازسنجي مراكز محيطي شهرستان زرنديه</vt:lpstr>
      <vt:lpstr>نتايج نيازسنجي خانه هاي بهداشت شهرستان زرنديه</vt:lpstr>
      <vt:lpstr>نتايج نيازسنجي خانه هاي بهداشت شهرستان زرنديه</vt:lpstr>
      <vt:lpstr>نتايج نيازسنجي خانه هاي بهداشت شهرستان زرنديه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گزارش نیازسنجی معاونت بهداشتی دانشکده علوم پزشکی ساوه</dc:title>
  <dc:creator>Administrator</dc:creator>
  <cp:lastModifiedBy>نگار صفرپور</cp:lastModifiedBy>
  <cp:revision>119</cp:revision>
  <dcterms:created xsi:type="dcterms:W3CDTF">2017-11-12T04:49:14Z</dcterms:created>
  <dcterms:modified xsi:type="dcterms:W3CDTF">2024-04-06T10:31:14Z</dcterms:modified>
</cp:coreProperties>
</file>